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</p:sldIdLst>
  <p:sldSz cx="9144000" cy="5143500" type="screen16x9"/>
  <p:notesSz cx="6669088" cy="9928225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華康正顏楷體W5" panose="03000509000000000000" pitchFamily="65" charset="-120"/>
      <p:regular r:id="rId17"/>
    </p:embeddedFont>
    <p:embeddedFont>
      <p:font typeface="華康布丁體" panose="040B0C09000000000000" pitchFamily="81" charset="-120"/>
      <p:regular r:id="rId18"/>
    </p:embeddedFont>
    <p:embeddedFont>
      <p:font typeface="標楷體" panose="03000509000000000000" pitchFamily="65" charset="-12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818"/>
    <a:srgbClr val="DB5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03" autoAdjust="0"/>
  </p:normalViewPr>
  <p:slideViewPr>
    <p:cSldViewPr>
      <p:cViewPr>
        <p:scale>
          <a:sx n="100" d="100"/>
          <a:sy n="100" d="100"/>
        </p:scale>
        <p:origin x="-69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0495C-AB01-4D74-ADFF-2490DF24E9A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0A3266D-0E04-4995-B68F-E9AB9C2FC77F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大一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職涯探索</a:t>
          </a:r>
        </a:p>
      </dgm:t>
    </dgm:pt>
    <dgm:pt modelId="{3D4C29D6-74DB-4120-8DE0-6020ED115EDE}" type="parTrans" cxnId="{BE06E2BE-4518-47A2-82A2-445D3B505BBC}">
      <dgm:prSet/>
      <dgm:spPr/>
      <dgm:t>
        <a:bodyPr/>
        <a:lstStyle/>
        <a:p>
          <a:endParaRPr lang="zh-TW" altLang="en-US"/>
        </a:p>
      </dgm:t>
    </dgm:pt>
    <dgm:pt modelId="{09A64ACC-B5FF-4531-BD90-5FF991D700D5}" type="sibTrans" cxnId="{BE06E2BE-4518-47A2-82A2-445D3B505BBC}">
      <dgm:prSet/>
      <dgm:spPr/>
      <dgm:t>
        <a:bodyPr/>
        <a:lstStyle/>
        <a:p>
          <a:endParaRPr lang="zh-TW" altLang="en-US"/>
        </a:p>
      </dgm:t>
    </dgm:pt>
    <dgm:pt modelId="{70420A59-AFE7-4F0F-8CDE-92040370FAC2}">
      <dgm:prSet phldrT="[文字]"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生涯資源</a:t>
          </a:r>
          <a:endParaRPr lang="en-US" alt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r>
            <a: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rPr>
            <a:t>目標</a:t>
          </a:r>
          <a:endParaRPr lang="en-US" alt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自我探索</a:t>
          </a:r>
          <a:endParaRPr lang="en-US" altLang="zh-TW" sz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04827F-A1CA-414E-8AD6-50CAE6DD321D}" type="parTrans" cxnId="{491725BD-1610-4A15-8F2F-13B2582C8BC6}">
      <dgm:prSet/>
      <dgm:spPr/>
      <dgm:t>
        <a:bodyPr/>
        <a:lstStyle/>
        <a:p>
          <a:endParaRPr lang="zh-TW" altLang="en-US"/>
        </a:p>
      </dgm:t>
    </dgm:pt>
    <dgm:pt modelId="{2AD3AB76-FBE6-43E5-B492-E15E061BB825}" type="sibTrans" cxnId="{491725BD-1610-4A15-8F2F-13B2582C8BC6}">
      <dgm:prSet/>
      <dgm:spPr/>
      <dgm:t>
        <a:bodyPr/>
        <a:lstStyle/>
        <a:p>
          <a:endParaRPr lang="zh-TW" altLang="en-US"/>
        </a:p>
      </dgm:t>
    </dgm:pt>
    <dgm:pt modelId="{A6B21881-DEA4-4610-9492-7916D9003126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大三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職場體驗</a:t>
          </a:r>
        </a:p>
      </dgm:t>
    </dgm:pt>
    <dgm:pt modelId="{F2BA084B-CB49-4DFE-AE4C-495A13414689}" type="parTrans" cxnId="{504AF4C0-C8D1-48B7-85A3-1CEB405EF2B9}">
      <dgm:prSet/>
      <dgm:spPr/>
      <dgm:t>
        <a:bodyPr/>
        <a:lstStyle/>
        <a:p>
          <a:endParaRPr lang="zh-TW" altLang="en-US"/>
        </a:p>
      </dgm:t>
    </dgm:pt>
    <dgm:pt modelId="{E68551D8-CE8A-4CB2-934A-EA03969E1896}" type="sibTrans" cxnId="{504AF4C0-C8D1-48B7-85A3-1CEB405EF2B9}">
      <dgm:prSet/>
      <dgm:spPr/>
      <dgm:t>
        <a:bodyPr/>
        <a:lstStyle/>
        <a:p>
          <a:endParaRPr lang="zh-TW" altLang="en-US"/>
        </a:p>
      </dgm:t>
    </dgm:pt>
    <dgm:pt modelId="{17773104-A671-4187-B3FE-CBAE7A6B0A3D}">
      <dgm:prSet phldrT="[文字]"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就業知能</a:t>
          </a:r>
          <a:r>
            <a:rPr 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提升</a:t>
          </a:r>
          <a:endParaRPr lang="en-US" altLang="zh-TW" sz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校外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</a:t>
          </a:r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見習</a:t>
          </a:r>
          <a:endParaRPr lang="en-US" alt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A37B6E5-32AD-457C-BA17-A9A4FE766BEC}" type="parTrans" cxnId="{1435F05F-B66B-4250-B3EC-DC1801B55DD9}">
      <dgm:prSet/>
      <dgm:spPr/>
      <dgm:t>
        <a:bodyPr/>
        <a:lstStyle/>
        <a:p>
          <a:endParaRPr lang="zh-TW" altLang="en-US"/>
        </a:p>
      </dgm:t>
    </dgm:pt>
    <dgm:pt modelId="{65A0E35D-2BC2-4687-980E-E4B736ED5942}" type="sibTrans" cxnId="{1435F05F-B66B-4250-B3EC-DC1801B55DD9}">
      <dgm:prSet/>
      <dgm:spPr/>
      <dgm:t>
        <a:bodyPr/>
        <a:lstStyle/>
        <a:p>
          <a:endParaRPr lang="zh-TW" altLang="en-US"/>
        </a:p>
      </dgm:t>
    </dgm:pt>
    <dgm:pt modelId="{F9E20AFD-5C0D-42F4-AF44-CEFA2C51173C}">
      <dgm:prSet phldrT="[文字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大四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職涯整備</a:t>
          </a:r>
        </a:p>
      </dgm:t>
    </dgm:pt>
    <dgm:pt modelId="{8FE2BACD-A81C-4C6B-84E6-CDC80B7B6B90}" type="parTrans" cxnId="{60701A49-8930-4BCA-B875-9D33CE50A193}">
      <dgm:prSet/>
      <dgm:spPr/>
      <dgm:t>
        <a:bodyPr/>
        <a:lstStyle/>
        <a:p>
          <a:endParaRPr lang="zh-TW" altLang="en-US"/>
        </a:p>
      </dgm:t>
    </dgm:pt>
    <dgm:pt modelId="{765C4B00-5374-43AD-A9ED-DF7022BC67CE}" type="sibTrans" cxnId="{60701A49-8930-4BCA-B875-9D33CE50A193}">
      <dgm:prSet/>
      <dgm:spPr/>
      <dgm:t>
        <a:bodyPr/>
        <a:lstStyle/>
        <a:p>
          <a:endParaRPr lang="zh-TW" altLang="en-US"/>
        </a:p>
      </dgm:t>
    </dgm:pt>
    <dgm:pt modelId="{A7A6E144-28F7-4C85-A455-55583CBAA1A2}">
      <dgm:prSet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大二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職涯定向</a:t>
          </a:r>
        </a:p>
      </dgm:t>
    </dgm:pt>
    <dgm:pt modelId="{6821A895-6956-419E-9663-8BD9D954203C}" type="parTrans" cxnId="{44A1DF21-314B-42DC-9EDB-EDE18FAD6F41}">
      <dgm:prSet/>
      <dgm:spPr/>
      <dgm:t>
        <a:bodyPr/>
        <a:lstStyle/>
        <a:p>
          <a:endParaRPr lang="zh-TW" altLang="en-US"/>
        </a:p>
      </dgm:t>
    </dgm:pt>
    <dgm:pt modelId="{DF9678CA-5EA2-4C97-9BEE-5A3FCBB8DB68}" type="sibTrans" cxnId="{44A1DF21-314B-42DC-9EDB-EDE18FAD6F41}">
      <dgm:prSet/>
      <dgm:spPr/>
      <dgm:t>
        <a:bodyPr/>
        <a:lstStyle/>
        <a:p>
          <a:endParaRPr lang="zh-TW" altLang="en-US"/>
        </a:p>
      </dgm:t>
    </dgm:pt>
    <dgm:pt modelId="{43111BDE-B4C3-441B-A5B7-57FA00979FEC}">
      <dgm:prSet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rPr>
            <a:t>專業能力培養</a:t>
          </a:r>
          <a:endParaRPr lang="en-US" alt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職場軟能力</a:t>
          </a:r>
          <a:endParaRPr lang="en-US" altLang="zh-TW" sz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職涯方向定位</a:t>
          </a:r>
          <a:endParaRPr lang="en-US" altLang="zh-TW" sz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313099-1AAD-46A2-BD44-B7881D7369B3}" type="parTrans" cxnId="{67BDDDB3-6663-4D69-B63C-0B09F0284EFE}">
      <dgm:prSet/>
      <dgm:spPr/>
      <dgm:t>
        <a:bodyPr/>
        <a:lstStyle/>
        <a:p>
          <a:endParaRPr lang="zh-TW" altLang="en-US"/>
        </a:p>
      </dgm:t>
    </dgm:pt>
    <dgm:pt modelId="{1A6DEA55-A893-49EC-BF93-BED25DAE42CB}" type="sibTrans" cxnId="{67BDDDB3-6663-4D69-B63C-0B09F0284EFE}">
      <dgm:prSet/>
      <dgm:spPr/>
      <dgm:t>
        <a:bodyPr/>
        <a:lstStyle/>
        <a:p>
          <a:endParaRPr lang="zh-TW" altLang="en-US"/>
        </a:p>
      </dgm:t>
    </dgm:pt>
    <dgm:pt modelId="{8A06DED4-CECB-48AE-B0CD-586B22B58704}">
      <dgm:prSet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職前準備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42E1CF1-A782-412D-9DF6-0D6F210FD076}" type="parTrans" cxnId="{45AC17F2-967D-4F10-8AC9-C7991F789C09}">
      <dgm:prSet/>
      <dgm:spPr/>
      <dgm:t>
        <a:bodyPr/>
        <a:lstStyle/>
        <a:p>
          <a:endParaRPr lang="zh-TW" altLang="en-US"/>
        </a:p>
      </dgm:t>
    </dgm:pt>
    <dgm:pt modelId="{0B59C2A0-47FC-4C71-811B-517D510B620E}" type="sibTrans" cxnId="{45AC17F2-967D-4F10-8AC9-C7991F789C09}">
      <dgm:prSet/>
      <dgm:spPr/>
      <dgm:t>
        <a:bodyPr/>
        <a:lstStyle/>
        <a:p>
          <a:endParaRPr lang="zh-TW" altLang="en-US"/>
        </a:p>
      </dgm:t>
    </dgm:pt>
    <dgm:pt modelId="{36D42644-FE33-41C4-ACED-DB1A750D30FB}">
      <dgm:prSet custT="1"/>
      <dgm:spPr/>
      <dgm:t>
        <a:bodyPr/>
        <a:lstStyle/>
        <a:p>
          <a:r>
            <a:rPr lang="en-US" altLang="zh-TW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升學</a:t>
          </a:r>
          <a:r>
            <a:rPr 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證照</a:t>
          </a:r>
          <a:endParaRPr lang="en-US" altLang="zh-TW" sz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1400" dirty="0"/>
        </a:p>
      </dgm:t>
    </dgm:pt>
    <dgm:pt modelId="{17C27947-E56D-43FA-BA7D-795BD65856E5}" type="parTrans" cxnId="{F3A816D8-9758-4E7D-95D2-C17F3A74A542}">
      <dgm:prSet/>
      <dgm:spPr/>
      <dgm:t>
        <a:bodyPr/>
        <a:lstStyle/>
        <a:p>
          <a:endParaRPr lang="zh-TW" altLang="en-US"/>
        </a:p>
      </dgm:t>
    </dgm:pt>
    <dgm:pt modelId="{57DAD58A-FA5D-4B44-8F8C-1358E3E294BF}" type="sibTrans" cxnId="{F3A816D8-9758-4E7D-95D2-C17F3A74A542}">
      <dgm:prSet/>
      <dgm:spPr/>
      <dgm:t>
        <a:bodyPr/>
        <a:lstStyle/>
        <a:p>
          <a:endParaRPr lang="zh-TW" altLang="en-US"/>
        </a:p>
      </dgm:t>
    </dgm:pt>
    <dgm:pt modelId="{EF511B34-A881-48A3-9F01-ECE87ACE72A7}">
      <dgm:prSet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就業媒合</a:t>
          </a:r>
        </a:p>
      </dgm:t>
    </dgm:pt>
    <dgm:pt modelId="{DAE04BD5-6F7A-4735-A84D-F4A8D6C122F5}" type="parTrans" cxnId="{0FF50367-8924-4EA9-8268-9153CCE704E2}">
      <dgm:prSet/>
      <dgm:spPr/>
      <dgm:t>
        <a:bodyPr/>
        <a:lstStyle/>
        <a:p>
          <a:endParaRPr lang="zh-TW" altLang="en-US"/>
        </a:p>
      </dgm:t>
    </dgm:pt>
    <dgm:pt modelId="{F2D56594-04B9-4BDE-90F3-04BF538C97E6}" type="sibTrans" cxnId="{0FF50367-8924-4EA9-8268-9153CCE704E2}">
      <dgm:prSet/>
      <dgm:spPr/>
      <dgm:t>
        <a:bodyPr/>
        <a:lstStyle/>
        <a:p>
          <a:endParaRPr lang="zh-TW" altLang="en-US"/>
        </a:p>
      </dgm:t>
    </dgm:pt>
    <dgm:pt modelId="{6DAF5FEF-6DCC-45FC-BCBA-B565D2B54800}">
      <dgm:prSet custT="1"/>
      <dgm:spPr/>
      <dgm:t>
        <a:bodyPr/>
        <a:lstStyle/>
        <a:p>
          <a:r>
            <a: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升學</a:t>
          </a:r>
          <a:r>
            <a:rPr lang="en-US" sz="12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r>
            <a:rPr lang="en-US" sz="12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200" dirty="0">
              <a:latin typeface="標楷體" panose="03000509000000000000" pitchFamily="65" charset="-120"/>
              <a:ea typeface="標楷體" panose="03000509000000000000" pitchFamily="65" charset="-120"/>
            </a:rPr>
            <a:t>兵役</a:t>
          </a:r>
          <a:endParaRPr lang="zh-TW" altLang="en-US" sz="1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0C4DA1-9DBD-4AC1-A4C5-C64C3ABB29DB}" type="parTrans" cxnId="{6D381DC1-55DE-42C3-A64A-4A94EF9D9061}">
      <dgm:prSet/>
      <dgm:spPr/>
      <dgm:t>
        <a:bodyPr/>
        <a:lstStyle/>
        <a:p>
          <a:endParaRPr lang="zh-TW" altLang="en-US"/>
        </a:p>
      </dgm:t>
    </dgm:pt>
    <dgm:pt modelId="{6992CA96-7B8C-4A1E-96FE-9D3A3729457D}" type="sibTrans" cxnId="{6D381DC1-55DE-42C3-A64A-4A94EF9D9061}">
      <dgm:prSet/>
      <dgm:spPr/>
      <dgm:t>
        <a:bodyPr/>
        <a:lstStyle/>
        <a:p>
          <a:endParaRPr lang="zh-TW" altLang="en-US"/>
        </a:p>
      </dgm:t>
    </dgm:pt>
    <dgm:pt modelId="{BC54F40D-E021-4BA1-B1F9-9DF9E9268CBF}" type="pres">
      <dgm:prSet presAssocID="{B9F0495C-AB01-4D74-ADFF-2490DF24E9A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E2B666E-EBCA-4BA5-BF2F-B4F1882A33BE}" type="pres">
      <dgm:prSet presAssocID="{E0A3266D-0E04-4995-B68F-E9AB9C2FC77F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EB42F-C820-4AFB-AACF-F2E90B1A2069}" type="pres">
      <dgm:prSet presAssocID="{E0A3266D-0E04-4995-B68F-E9AB9C2FC77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543A2C-9AAC-4655-AF2F-448B573A6A8D}" type="pres">
      <dgm:prSet presAssocID="{A7A6E144-28F7-4C85-A455-55583CBAA1A2}" presName="parentText2" presStyleLbl="node1" presStyleIdx="1" presStyleCnt="4" custLinFactNeighborX="-11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DCED14-8126-4C5E-A72B-373306EE9350}" type="pres">
      <dgm:prSet presAssocID="{A7A6E144-28F7-4C85-A455-55583CBAA1A2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506F27-8EB3-4FED-9A53-483DC1B7047B}" type="pres">
      <dgm:prSet presAssocID="{A6B21881-DEA4-4610-9492-7916D900312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5FEE39-F429-49FF-A3D9-EEA884BBA00F}" type="pres">
      <dgm:prSet presAssocID="{A6B21881-DEA4-4610-9492-7916D9003126}" presName="childText3" presStyleLbl="solidAlignAcc1" presStyleIdx="2" presStyleCnt="4" custScaleX="11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31445E-515A-4332-8B7F-5690B6AEF501}" type="pres">
      <dgm:prSet presAssocID="{F9E20AFD-5C0D-42F4-AF44-CEFA2C51173C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9CD340-06A1-41FF-9F0E-3133F25292BE}" type="pres">
      <dgm:prSet presAssocID="{F9E20AFD-5C0D-42F4-AF44-CEFA2C51173C}" presName="childText4" presStyleLbl="solidAlignAcc1" presStyleIdx="3" presStyleCnt="4" custScaleX="110144" custLinFactNeighborX="5419" custLinFactNeighborY="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415E30C-3ABD-400D-BE77-AC442E9315C6}" type="presOf" srcId="{A7A6E144-28F7-4C85-A455-55583CBAA1A2}" destId="{F2543A2C-9AAC-4655-AF2F-448B573A6A8D}" srcOrd="0" destOrd="0" presId="urn:microsoft.com/office/officeart/2009/3/layout/IncreasingArrowsProcess"/>
    <dgm:cxn modelId="{60701A49-8930-4BCA-B875-9D33CE50A193}" srcId="{B9F0495C-AB01-4D74-ADFF-2490DF24E9A3}" destId="{F9E20AFD-5C0D-42F4-AF44-CEFA2C51173C}" srcOrd="3" destOrd="0" parTransId="{8FE2BACD-A81C-4C6B-84E6-CDC80B7B6B90}" sibTransId="{765C4B00-5374-43AD-A9ED-DF7022BC67CE}"/>
    <dgm:cxn modelId="{6D381DC1-55DE-42C3-A64A-4A94EF9D9061}" srcId="{F9E20AFD-5C0D-42F4-AF44-CEFA2C51173C}" destId="{6DAF5FEF-6DCC-45FC-BCBA-B565D2B54800}" srcOrd="2" destOrd="0" parTransId="{1B0C4DA1-9DBD-4AC1-A4C5-C64C3ABB29DB}" sibTransId="{6992CA96-7B8C-4A1E-96FE-9D3A3729457D}"/>
    <dgm:cxn modelId="{504AF4C0-C8D1-48B7-85A3-1CEB405EF2B9}" srcId="{B9F0495C-AB01-4D74-ADFF-2490DF24E9A3}" destId="{A6B21881-DEA4-4610-9492-7916D9003126}" srcOrd="2" destOrd="0" parTransId="{F2BA084B-CB49-4DFE-AE4C-495A13414689}" sibTransId="{E68551D8-CE8A-4CB2-934A-EA03969E1896}"/>
    <dgm:cxn modelId="{BE06E2BE-4518-47A2-82A2-445D3B505BBC}" srcId="{B9F0495C-AB01-4D74-ADFF-2490DF24E9A3}" destId="{E0A3266D-0E04-4995-B68F-E9AB9C2FC77F}" srcOrd="0" destOrd="0" parTransId="{3D4C29D6-74DB-4120-8DE0-6020ED115EDE}" sibTransId="{09A64ACC-B5FF-4531-BD90-5FF991D700D5}"/>
    <dgm:cxn modelId="{491725BD-1610-4A15-8F2F-13B2582C8BC6}" srcId="{E0A3266D-0E04-4995-B68F-E9AB9C2FC77F}" destId="{70420A59-AFE7-4F0F-8CDE-92040370FAC2}" srcOrd="0" destOrd="0" parTransId="{9C04827F-A1CA-414E-8AD6-50CAE6DD321D}" sibTransId="{2AD3AB76-FBE6-43E5-B492-E15E061BB825}"/>
    <dgm:cxn modelId="{1435F05F-B66B-4250-B3EC-DC1801B55DD9}" srcId="{A6B21881-DEA4-4610-9492-7916D9003126}" destId="{17773104-A671-4187-B3FE-CBAE7A6B0A3D}" srcOrd="0" destOrd="0" parTransId="{1A37B6E5-32AD-457C-BA17-A9A4FE766BEC}" sibTransId="{65A0E35D-2BC2-4687-980E-E4B736ED5942}"/>
    <dgm:cxn modelId="{0FF50367-8924-4EA9-8268-9153CCE704E2}" srcId="{F9E20AFD-5C0D-42F4-AF44-CEFA2C51173C}" destId="{EF511B34-A881-48A3-9F01-ECE87ACE72A7}" srcOrd="1" destOrd="0" parTransId="{DAE04BD5-6F7A-4735-A84D-F4A8D6C122F5}" sibTransId="{F2D56594-04B9-4BDE-90F3-04BF538C97E6}"/>
    <dgm:cxn modelId="{67BDDDB3-6663-4D69-B63C-0B09F0284EFE}" srcId="{A7A6E144-28F7-4C85-A455-55583CBAA1A2}" destId="{43111BDE-B4C3-441B-A5B7-57FA00979FEC}" srcOrd="0" destOrd="0" parTransId="{CF313099-1AAD-46A2-BD44-B7881D7369B3}" sibTransId="{1A6DEA55-A893-49EC-BF93-BED25DAE42CB}"/>
    <dgm:cxn modelId="{6A045A4F-BD0F-45C9-8738-41F3721ECF92}" type="presOf" srcId="{EF511B34-A881-48A3-9F01-ECE87ACE72A7}" destId="{769CD340-06A1-41FF-9F0E-3133F25292BE}" srcOrd="0" destOrd="1" presId="urn:microsoft.com/office/officeart/2009/3/layout/IncreasingArrowsProcess"/>
    <dgm:cxn modelId="{B8486CA7-DCB7-41F1-B0EE-33031169876A}" type="presOf" srcId="{F9E20AFD-5C0D-42F4-AF44-CEFA2C51173C}" destId="{8431445E-515A-4332-8B7F-5690B6AEF501}" srcOrd="0" destOrd="0" presId="urn:microsoft.com/office/officeart/2009/3/layout/IncreasingArrowsProcess"/>
    <dgm:cxn modelId="{138B62C1-5276-4A95-A74C-BCB7C679188D}" type="presOf" srcId="{B9F0495C-AB01-4D74-ADFF-2490DF24E9A3}" destId="{BC54F40D-E021-4BA1-B1F9-9DF9E9268CBF}" srcOrd="0" destOrd="0" presId="urn:microsoft.com/office/officeart/2009/3/layout/IncreasingArrowsProcess"/>
    <dgm:cxn modelId="{15BF4FE0-9009-4E37-9014-19A60000EA2D}" type="presOf" srcId="{43111BDE-B4C3-441B-A5B7-57FA00979FEC}" destId="{DADCED14-8126-4C5E-A72B-373306EE9350}" srcOrd="0" destOrd="0" presId="urn:microsoft.com/office/officeart/2009/3/layout/IncreasingArrowsProcess"/>
    <dgm:cxn modelId="{F3A816D8-9758-4E7D-95D2-C17F3A74A542}" srcId="{A6B21881-DEA4-4610-9492-7916D9003126}" destId="{36D42644-FE33-41C4-ACED-DB1A750D30FB}" srcOrd="1" destOrd="0" parTransId="{17C27947-E56D-43FA-BA7D-795BD65856E5}" sibTransId="{57DAD58A-FA5D-4B44-8F8C-1358E3E294BF}"/>
    <dgm:cxn modelId="{D63B577B-FF66-454F-A9A8-FCD6DEBB899D}" type="presOf" srcId="{36D42644-FE33-41C4-ACED-DB1A750D30FB}" destId="{BB5FEE39-F429-49FF-A3D9-EEA884BBA00F}" srcOrd="0" destOrd="1" presId="urn:microsoft.com/office/officeart/2009/3/layout/IncreasingArrowsProcess"/>
    <dgm:cxn modelId="{A2071AE0-556C-4AF3-947C-271E60D61C72}" type="presOf" srcId="{6DAF5FEF-6DCC-45FC-BCBA-B565D2B54800}" destId="{769CD340-06A1-41FF-9F0E-3133F25292BE}" srcOrd="0" destOrd="2" presId="urn:microsoft.com/office/officeart/2009/3/layout/IncreasingArrowsProcess"/>
    <dgm:cxn modelId="{EBD607C9-3397-4D8B-A830-C95D5122BF45}" type="presOf" srcId="{8A06DED4-CECB-48AE-B0CD-586B22B58704}" destId="{769CD340-06A1-41FF-9F0E-3133F25292BE}" srcOrd="0" destOrd="0" presId="urn:microsoft.com/office/officeart/2009/3/layout/IncreasingArrowsProcess"/>
    <dgm:cxn modelId="{A45E2CC0-833C-4EE6-92DC-0C2579C94822}" type="presOf" srcId="{E0A3266D-0E04-4995-B68F-E9AB9C2FC77F}" destId="{BE2B666E-EBCA-4BA5-BF2F-B4F1882A33BE}" srcOrd="0" destOrd="0" presId="urn:microsoft.com/office/officeart/2009/3/layout/IncreasingArrowsProcess"/>
    <dgm:cxn modelId="{DFB9A49A-6971-4CDB-87B2-59A20FC2683A}" type="presOf" srcId="{70420A59-AFE7-4F0F-8CDE-92040370FAC2}" destId="{6E4EB42F-C820-4AFB-AACF-F2E90B1A2069}" srcOrd="0" destOrd="0" presId="urn:microsoft.com/office/officeart/2009/3/layout/IncreasingArrowsProcess"/>
    <dgm:cxn modelId="{ECD1802F-5FB8-4B57-94E0-A891936B2251}" type="presOf" srcId="{17773104-A671-4187-B3FE-CBAE7A6B0A3D}" destId="{BB5FEE39-F429-49FF-A3D9-EEA884BBA00F}" srcOrd="0" destOrd="0" presId="urn:microsoft.com/office/officeart/2009/3/layout/IncreasingArrowsProcess"/>
    <dgm:cxn modelId="{45AC17F2-967D-4F10-8AC9-C7991F789C09}" srcId="{F9E20AFD-5C0D-42F4-AF44-CEFA2C51173C}" destId="{8A06DED4-CECB-48AE-B0CD-586B22B58704}" srcOrd="0" destOrd="0" parTransId="{C42E1CF1-A782-412D-9DF6-0D6F210FD076}" sibTransId="{0B59C2A0-47FC-4C71-811B-517D510B620E}"/>
    <dgm:cxn modelId="{44A1DF21-314B-42DC-9EDB-EDE18FAD6F41}" srcId="{B9F0495C-AB01-4D74-ADFF-2490DF24E9A3}" destId="{A7A6E144-28F7-4C85-A455-55583CBAA1A2}" srcOrd="1" destOrd="0" parTransId="{6821A895-6956-419E-9663-8BD9D954203C}" sibTransId="{DF9678CA-5EA2-4C97-9BEE-5A3FCBB8DB68}"/>
    <dgm:cxn modelId="{94781380-76FD-46B2-BC43-83EF79374AE4}" type="presOf" srcId="{A6B21881-DEA4-4610-9492-7916D9003126}" destId="{E7506F27-8EB3-4FED-9A53-483DC1B7047B}" srcOrd="0" destOrd="0" presId="urn:microsoft.com/office/officeart/2009/3/layout/IncreasingArrowsProcess"/>
    <dgm:cxn modelId="{15A71795-DEF1-40F5-A78A-6E54B15CCC97}" type="presParOf" srcId="{BC54F40D-E021-4BA1-B1F9-9DF9E9268CBF}" destId="{BE2B666E-EBCA-4BA5-BF2F-B4F1882A33BE}" srcOrd="0" destOrd="0" presId="urn:microsoft.com/office/officeart/2009/3/layout/IncreasingArrowsProcess"/>
    <dgm:cxn modelId="{AAF4825E-A971-4C8D-B95C-EB58C981CFD0}" type="presParOf" srcId="{BC54F40D-E021-4BA1-B1F9-9DF9E9268CBF}" destId="{6E4EB42F-C820-4AFB-AACF-F2E90B1A2069}" srcOrd="1" destOrd="0" presId="urn:microsoft.com/office/officeart/2009/3/layout/IncreasingArrowsProcess"/>
    <dgm:cxn modelId="{2C5E72EC-2C23-4EF0-A444-F9164AC8AF0D}" type="presParOf" srcId="{BC54F40D-E021-4BA1-B1F9-9DF9E9268CBF}" destId="{F2543A2C-9AAC-4655-AF2F-448B573A6A8D}" srcOrd="2" destOrd="0" presId="urn:microsoft.com/office/officeart/2009/3/layout/IncreasingArrowsProcess"/>
    <dgm:cxn modelId="{4BD4ADB0-0107-4A97-BFF6-83D47ECCD57E}" type="presParOf" srcId="{BC54F40D-E021-4BA1-B1F9-9DF9E9268CBF}" destId="{DADCED14-8126-4C5E-A72B-373306EE9350}" srcOrd="3" destOrd="0" presId="urn:microsoft.com/office/officeart/2009/3/layout/IncreasingArrowsProcess"/>
    <dgm:cxn modelId="{85811D36-3F83-4DAB-A507-0BF9A67ED354}" type="presParOf" srcId="{BC54F40D-E021-4BA1-B1F9-9DF9E9268CBF}" destId="{E7506F27-8EB3-4FED-9A53-483DC1B7047B}" srcOrd="4" destOrd="0" presId="urn:microsoft.com/office/officeart/2009/3/layout/IncreasingArrowsProcess"/>
    <dgm:cxn modelId="{B53121E5-1F9E-4B2A-8014-946239A1A923}" type="presParOf" srcId="{BC54F40D-E021-4BA1-B1F9-9DF9E9268CBF}" destId="{BB5FEE39-F429-49FF-A3D9-EEA884BBA00F}" srcOrd="5" destOrd="0" presId="urn:microsoft.com/office/officeart/2009/3/layout/IncreasingArrowsProcess"/>
    <dgm:cxn modelId="{08FB2A4B-0D7F-401A-96A9-0B8FC99A0320}" type="presParOf" srcId="{BC54F40D-E021-4BA1-B1F9-9DF9E9268CBF}" destId="{8431445E-515A-4332-8B7F-5690B6AEF501}" srcOrd="6" destOrd="0" presId="urn:microsoft.com/office/officeart/2009/3/layout/IncreasingArrowsProcess"/>
    <dgm:cxn modelId="{777C157E-60C3-42E9-9950-476AD42E03D8}" type="presParOf" srcId="{BC54F40D-E021-4BA1-B1F9-9DF9E9268CBF}" destId="{769CD340-06A1-41FF-9F0E-3133F25292BE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B666E-EBCA-4BA5-BF2F-B4F1882A33BE}">
      <dsp:nvSpPr>
        <dsp:cNvPr id="0" name=""/>
        <dsp:cNvSpPr/>
      </dsp:nvSpPr>
      <dsp:spPr>
        <a:xfrm>
          <a:off x="0" y="201675"/>
          <a:ext cx="5400600" cy="786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1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大一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職涯探索</a:t>
          </a:r>
        </a:p>
      </dsp:txBody>
      <dsp:txXfrm>
        <a:off x="0" y="398237"/>
        <a:ext cx="5204039" cy="393123"/>
      </dsp:txXfrm>
    </dsp:sp>
    <dsp:sp modelId="{6E4EB42F-C820-4AFB-AACF-F2E90B1A2069}">
      <dsp:nvSpPr>
        <dsp:cNvPr id="0" name=""/>
        <dsp:cNvSpPr/>
      </dsp:nvSpPr>
      <dsp:spPr>
        <a:xfrm>
          <a:off x="0" y="809267"/>
          <a:ext cx="1244838" cy="1454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生涯資源</a:t>
          </a:r>
          <a:endParaRPr lang="en-US" alt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</a:t>
          </a:r>
          <a:r>
            <a:rPr lang="zh-TW" altLang="en-US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目標</a:t>
          </a:r>
          <a:endParaRPr lang="en-US" alt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自我探索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809267"/>
        <a:ext cx="1244838" cy="1454318"/>
      </dsp:txXfrm>
    </dsp:sp>
    <dsp:sp modelId="{F2543A2C-9AAC-4655-AF2F-448B573A6A8D}">
      <dsp:nvSpPr>
        <dsp:cNvPr id="0" name=""/>
        <dsp:cNvSpPr/>
      </dsp:nvSpPr>
      <dsp:spPr>
        <a:xfrm>
          <a:off x="1240266" y="463665"/>
          <a:ext cx="4155761" cy="786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1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大二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職涯定向</a:t>
          </a:r>
        </a:p>
      </dsp:txBody>
      <dsp:txXfrm>
        <a:off x="1240266" y="660227"/>
        <a:ext cx="3959200" cy="393123"/>
      </dsp:txXfrm>
    </dsp:sp>
    <dsp:sp modelId="{DADCED14-8126-4C5E-A72B-373306EE9350}">
      <dsp:nvSpPr>
        <dsp:cNvPr id="0" name=""/>
        <dsp:cNvSpPr/>
      </dsp:nvSpPr>
      <dsp:spPr>
        <a:xfrm>
          <a:off x="1244838" y="1071256"/>
          <a:ext cx="1244838" cy="14172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altLang="en-US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專業能力培養</a:t>
          </a:r>
          <a:endParaRPr lang="en-US" alt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職場軟能力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職涯方向定位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44838" y="1071256"/>
        <a:ext cx="1244838" cy="1417249"/>
      </dsp:txXfrm>
    </dsp:sp>
    <dsp:sp modelId="{E7506F27-8EB3-4FED-9A53-483DC1B7047B}">
      <dsp:nvSpPr>
        <dsp:cNvPr id="0" name=""/>
        <dsp:cNvSpPr/>
      </dsp:nvSpPr>
      <dsp:spPr>
        <a:xfrm>
          <a:off x="2489676" y="725654"/>
          <a:ext cx="2910923" cy="786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1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大三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職場體驗</a:t>
          </a:r>
        </a:p>
      </dsp:txBody>
      <dsp:txXfrm>
        <a:off x="2489676" y="922216"/>
        <a:ext cx="2714362" cy="393123"/>
      </dsp:txXfrm>
    </dsp:sp>
    <dsp:sp modelId="{BB5FEE39-F429-49FF-A3D9-EEA884BBA00F}">
      <dsp:nvSpPr>
        <dsp:cNvPr id="0" name=""/>
        <dsp:cNvSpPr/>
      </dsp:nvSpPr>
      <dsp:spPr>
        <a:xfrm>
          <a:off x="2416075" y="1333246"/>
          <a:ext cx="1392040" cy="1426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就業知能</a:t>
          </a:r>
          <a:r>
            <a:rPr 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提升</a:t>
          </a:r>
          <a:endParaRPr lang="en-US" altLang="zh-TW" sz="1200" kern="12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校外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</a:t>
          </a: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見習</a:t>
          </a:r>
          <a:endParaRPr lang="en-US" alt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升學</a:t>
          </a:r>
          <a:r>
            <a:rPr 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證照</a:t>
          </a:r>
          <a:endParaRPr lang="en-US" altLang="zh-TW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2416075" y="1333246"/>
        <a:ext cx="1392040" cy="1426726"/>
      </dsp:txXfrm>
    </dsp:sp>
    <dsp:sp modelId="{8431445E-515A-4332-8B7F-5690B6AEF501}">
      <dsp:nvSpPr>
        <dsp:cNvPr id="0" name=""/>
        <dsp:cNvSpPr/>
      </dsp:nvSpPr>
      <dsp:spPr>
        <a:xfrm>
          <a:off x="3734514" y="987643"/>
          <a:ext cx="1666085" cy="7862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24817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大四</a:t>
          </a:r>
          <a:r>
            <a:rPr lang="en-US" altLang="zh-TW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-</a:t>
          </a:r>
          <a:r>
            <a:rPr lang="zh-TW" altLang="en-US" sz="14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職涯整備</a:t>
          </a:r>
        </a:p>
      </dsp:txBody>
      <dsp:txXfrm>
        <a:off x="3734514" y="1184205"/>
        <a:ext cx="1469524" cy="393123"/>
      </dsp:txXfrm>
    </dsp:sp>
    <dsp:sp modelId="{769CD340-06A1-41FF-9F0E-3133F25292BE}">
      <dsp:nvSpPr>
        <dsp:cNvPr id="0" name=""/>
        <dsp:cNvSpPr/>
      </dsp:nvSpPr>
      <dsp:spPr>
        <a:xfrm>
          <a:off x="3738873" y="1595538"/>
          <a:ext cx="1383606" cy="1443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1.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職前準備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就業媒合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升學</a:t>
          </a:r>
          <a:r>
            <a:rPr lang="en-US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考試</a:t>
          </a:r>
          <a:r>
            <a:rPr lang="en-US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sz="1200" kern="1200" dirty="0">
              <a:latin typeface="標楷體" panose="03000509000000000000" pitchFamily="65" charset="-120"/>
              <a:ea typeface="標楷體" panose="03000509000000000000" pitchFamily="65" charset="-120"/>
            </a:rPr>
            <a:t>兵役</a:t>
          </a:r>
          <a:endParaRPr lang="zh-TW" altLang="en-US" sz="1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38873" y="1595538"/>
        <a:ext cx="1383606" cy="1443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544E3-D953-433E-B3FA-A25BB6BFA0D2}" type="datetimeFigureOut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B6825-D3E2-4CEB-B89D-EFF61E3694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34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56C9-62F1-48E4-9975-11DFF1F40F90}" type="datetimeFigureOut">
              <a:rPr lang="zh-TW" altLang="en-US" smtClean="0"/>
              <a:t>2017/9/15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71A1-1FFC-41BC-A3F3-2B606142C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11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71550"/>
            <a:ext cx="7772400" cy="613891"/>
          </a:xfrm>
        </p:spPr>
        <p:txBody>
          <a:bodyPr/>
          <a:lstStyle>
            <a:lvl1pPr>
              <a:defRPr>
                <a:solidFill>
                  <a:srgbClr val="DB5A1E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30474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rgbClr val="DB5A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2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rgbClr val="B4481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>
            <a:lvl1pPr>
              <a:defRPr>
                <a:solidFill>
                  <a:srgbClr val="B44818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8229600" cy="857250"/>
          </a:xfrm>
        </p:spPr>
        <p:txBody>
          <a:bodyPr/>
          <a:lstStyle>
            <a:lvl1pPr>
              <a:defRPr>
                <a:solidFill>
                  <a:srgbClr val="B4481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63637"/>
            <a:ext cx="8229600" cy="3030985"/>
          </a:xfrm>
        </p:spPr>
        <p:txBody>
          <a:bodyPr/>
          <a:lstStyle>
            <a:lvl1pPr marL="0" indent="0" algn="ctr">
              <a:buNone/>
              <a:defRPr>
                <a:solidFill>
                  <a:srgbClr val="B44818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96D2-5CA5-4D2A-929B-60AB40DC7A6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843D-06D0-499B-A071-878425D9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noProof="0" smtClean="0"/>
              <a:t>按一下以編輯母片標題樣式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96D2-5CA5-4D2A-929B-60AB40DC7A6C}" type="datetimeFigureOut">
              <a:rPr lang="en-US" noProof="0" smtClean="0"/>
              <a:t>9/15/2017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843D-06D0-499B-A071-878425D942E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9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87824" y="267494"/>
            <a:ext cx="525658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2800" b="1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WWHD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專案－職涯輔導計畫藍圖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階段任務</a:t>
            </a: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b="1" dirty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64" y="1200150"/>
            <a:ext cx="3681209" cy="3394075"/>
          </a:xfrm>
        </p:spPr>
      </p:pic>
    </p:spTree>
    <p:extLst>
      <p:ext uri="{BB962C8B-B14F-4D97-AF65-F5344CB8AC3E}">
        <p14:creationId xmlns:p14="http://schemas.microsoft.com/office/powerpoint/2010/main" val="41677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涯發展任務及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為協助本校同學發展生涯任務，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學年度推動「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WWHD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專案－職涯輔導計畫藍圖」，依據不同階段設定不同職涯發展任務：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180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203598"/>
            <a:ext cx="6419056" cy="367240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職涯探索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：對象為大一，運用大學之道課程或班會讓同學瞭解生涯是什麼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(What)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，透過生涯相關資源介紹、課程學習目標及自我探索活動，協助引領同學探索自己的生涯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職涯定向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：對象為大二，與各系共同推動職涯系列活動或專業課程之學習，增進同學專業能力培養、發展共通職能、及自我探索，讓同學更有自信地知道未來生涯方向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(Where)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職場體驗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：對象為大三，藉由實習課程與企業參訪的安排，讓同學提早體驗職場，了解企業文化與職場生態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(How)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，儲備未來就業的動能與適應力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職涯整備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：對象為大四，在職場最後衝刺階段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(Doing)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，安排履歷健診及面試模擬等職前準備，結合就業媒合系列活動，協助同學順利與職場接軌。</a:t>
            </a: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>
            <a:normAutofit/>
          </a:bodyPr>
          <a:lstStyle/>
          <a:p>
            <a:pPr lvl="0"/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涯發展任務及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339502"/>
            <a:ext cx="641905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2800" b="1" dirty="0">
                <a:latin typeface="華康布丁體" panose="040B0C09000000000000" pitchFamily="81" charset="-120"/>
                <a:ea typeface="華康布丁體" panose="040B0C09000000000000" pitchFamily="81" charset="-120"/>
              </a:rPr>
              <a:t>WWHD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專案－職涯輔導計畫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藍圖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發展目標</a:t>
            </a: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65050689"/>
              </p:ext>
            </p:extLst>
          </p:nvPr>
        </p:nvGraphicFramePr>
        <p:xfrm>
          <a:off x="2987824" y="1347614"/>
          <a:ext cx="540060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7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78" y="411510"/>
            <a:ext cx="1886126" cy="857250"/>
          </a:xfrm>
        </p:spPr>
        <p:txBody>
          <a:bodyPr>
            <a:noAutofit/>
          </a:bodyPr>
          <a:lstStyle/>
          <a:p>
            <a:pPr lvl="0"/>
            <a:r>
              <a:rPr lang="zh-TW" altLang="en-US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大一</a:t>
            </a:r>
            <a:r>
              <a:rPr lang="en-US" altLang="zh-TW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職涯探索</a:t>
            </a:r>
            <a:r>
              <a:rPr lang="en-US" altLang="zh-TW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zh-TW" altLang="en-US" sz="25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endParaRPr lang="zh-TW" altLang="en-US" sz="2500" b="1" dirty="0"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195736" y="411510"/>
            <a:ext cx="64190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B44818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2800" b="1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WWHD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專案－職涯輔導計畫藍圖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大一至大四執行</a:t>
            </a:r>
            <a:r>
              <a:rPr lang="zh-TW" altLang="en-US" sz="2800" b="1" dirty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職涯任務內容</a:t>
            </a:r>
            <a:r>
              <a:rPr lang="zh-TW" altLang="en-US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en-US" altLang="zh-TW" sz="2800" b="1" dirty="0" smtClean="0">
                <a:solidFill>
                  <a:schemeClr val="bg1">
                    <a:lumMod val="6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997470" y="4826458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課務組預計於大一下執行</a:t>
            </a:r>
            <a:r>
              <a:rPr lang="en-US" altLang="zh-TW" sz="1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1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1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31988"/>
              </p:ext>
            </p:extLst>
          </p:nvPr>
        </p:nvGraphicFramePr>
        <p:xfrm>
          <a:off x="1979712" y="1677493"/>
          <a:ext cx="7164288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523"/>
                <a:gridCol w="2571981"/>
                <a:gridCol w="2627784"/>
              </a:tblGrid>
              <a:tr h="365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各系執行內容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諮商中心執行內容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790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介紹生涯資源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□介紹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生涯資源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□網頁宣導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網頁宣導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53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釐清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□認識學習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含課程地圖、生涯進路）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1414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自我探索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或轉介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生涯諮詢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</a:t>
                      </a: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測驗申請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校友採訪活動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大學之道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生涯興趣測驗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大學之道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生涯電影賞析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生涯探索小團體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□生涯諮詢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9502"/>
            <a:ext cx="1907704" cy="85725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大二</a:t>
            </a:r>
            <a: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職涯定向</a:t>
            </a:r>
            <a: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b="1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97470" y="467337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大專院校職業職能平台指出職場共通能力包含</a:t>
            </a:r>
            <a:r>
              <a:rPr lang="zh-TW" altLang="zh-TW" sz="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溝通表達、持續學習、人際互動、團隊合作、問題解決、創新、工作</a:t>
            </a:r>
            <a:r>
              <a:rPr lang="zh-TW" altLang="zh-TW" sz="1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r>
              <a:rPr lang="zh-TW" altLang="en-US" sz="1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zh-TW" sz="1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紀律及資訊科技</a:t>
            </a:r>
            <a:r>
              <a:rPr lang="zh-TW" altLang="zh-TW" sz="1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r>
              <a:rPr lang="zh-TW" altLang="zh-TW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228884"/>
              </p:ext>
            </p:extLst>
          </p:nvPr>
        </p:nvGraphicFramePr>
        <p:xfrm>
          <a:off x="2195736" y="176207"/>
          <a:ext cx="6948264" cy="447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066"/>
                <a:gridCol w="2655422"/>
                <a:gridCol w="2555776"/>
              </a:tblGrid>
              <a:tr h="2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各系執行內容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諮商中心執行內容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</a:tr>
              <a:tr h="803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專業能力培養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□核心就業技能課程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□考照講座辦理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□雙主修、輔系、學程規劃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□選課輔導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UCAN</a:t>
                      </a: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施測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專業職能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2094" marR="82094" marT="40734" marB="40734" anchor="ctr"/>
                </a:tc>
              </a:tr>
              <a:tr h="6229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職場軟能力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□工讀參與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□志工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社團參與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□辦理團隊競賽或分組報告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UCAN</a:t>
                      </a: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施測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職場共通職能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2094" marR="82094" marT="40734" marB="40734" anchor="ctr"/>
                </a:tc>
              </a:tr>
              <a:tr h="17058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職涯方向定位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典範學習：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或轉介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生涯諮詢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□名人講座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□創業講座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產業體驗：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□職場見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□交換學生、遊學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□賈桃樂學習館參訪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□企業參訪觀摩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82094" marR="82094" marT="40734" marB="40734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□生涯測驗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大學生學習與讀書策略量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□生涯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82094" marR="82094" marT="40734" marB="4073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42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6419056" cy="85725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大三</a:t>
            </a:r>
            <a: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職場體驗</a:t>
            </a:r>
            <a: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endParaRPr lang="zh-TW" altLang="en-US" sz="2800" b="1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22124"/>
              </p:ext>
            </p:extLst>
          </p:nvPr>
        </p:nvGraphicFramePr>
        <p:xfrm>
          <a:off x="2195736" y="1131590"/>
          <a:ext cx="684076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494"/>
                <a:gridCol w="2214978"/>
                <a:gridCol w="2592288"/>
              </a:tblGrid>
              <a:tr h="147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各系執行內容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諮商中心執行內容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就業知能提升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□勞工法規講座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□產業趨勢座談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□校友經驗分享座談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□創業座談會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或轉介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入班宣導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生涯測驗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生涯發展阻隔量表、生涯信念檢核表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5816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校外實習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見習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□職場見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實習說明會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□產學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社區合作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692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證照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留學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□升學講座與研討會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□留學諮詢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□公職考試講座辦理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□證照講座辦理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□留學講座辦理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8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83518"/>
            <a:ext cx="2016224" cy="85725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大四</a:t>
            </a:r>
            <a: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職涯整備</a:t>
            </a:r>
            <a: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b="1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88061"/>
              </p:ext>
            </p:extLst>
          </p:nvPr>
        </p:nvGraphicFramePr>
        <p:xfrm>
          <a:off x="2123728" y="627534"/>
          <a:ext cx="6912767" cy="355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681"/>
                <a:gridCol w="2427807"/>
                <a:gridCol w="2520279"/>
              </a:tblGrid>
              <a:tr h="147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各系執行內容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諮商中心執行內容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職前準備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或轉介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生涯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諮詢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□履歷自傳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□模擬面試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□生涯諮詢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□生涯測驗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工作價值觀量表、成人生涯認知量表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就業媒合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□參與校園徵才系列活動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□輔導投保同意授權書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□校園徵才系列活動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□線上求才刊登專區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□投保比對機制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1084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升學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考試</a:t>
                      </a: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兵役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□證照輔導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□公職考試講座辦理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□證照講座辦理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78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83518"/>
            <a:ext cx="2016224" cy="85725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sz="28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畢業校友</a:t>
            </a:r>
            <a:r>
              <a:rPr lang="en-US" altLang="zh-TW" sz="28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/>
            </a:r>
            <a:br>
              <a:rPr lang="en-US" altLang="zh-TW" sz="28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</a:br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職</a:t>
            </a:r>
            <a:r>
              <a:rPr lang="zh-TW" altLang="en-US" sz="2800" b="1" dirty="0" smtClean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涯</a:t>
            </a:r>
            <a:r>
              <a:rPr lang="zh-TW" altLang="en-US" sz="2800" b="1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追蹤</a:t>
            </a:r>
            <a: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  <a:t/>
            </a:r>
            <a:br>
              <a:rPr lang="en-US" altLang="zh-TW" sz="2800" b="1" dirty="0" smtClean="0">
                <a:latin typeface="華康竹風體W4" panose="03000409000000000000" pitchFamily="65" charset="-120"/>
                <a:ea typeface="華康竹風體W4" panose="03000409000000000000" pitchFamily="65" charset="-120"/>
              </a:rPr>
            </a:br>
            <a:r>
              <a:rPr lang="zh-TW" altLang="en-US" sz="2800" dirty="0"/>
              <a:t/>
            </a:r>
            <a:br>
              <a:rPr lang="zh-TW" altLang="en-US" sz="2800" dirty="0"/>
            </a:br>
            <a:endParaRPr lang="zh-TW" altLang="en-US" sz="2800" b="1" dirty="0">
              <a:latin typeface="華康竹風體W4" panose="03000409000000000000" pitchFamily="65" charset="-120"/>
              <a:ea typeface="華康竹風體W4" panose="030004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27873"/>
              </p:ext>
            </p:extLst>
          </p:nvPr>
        </p:nvGraphicFramePr>
        <p:xfrm>
          <a:off x="1907704" y="1203598"/>
          <a:ext cx="716428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267577"/>
                <a:gridCol w="2880487"/>
              </a:tblGrid>
              <a:tr h="147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職涯目標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各系執行內容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諮商中心執行內容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回饋機制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□畢業生流向追蹤問卷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□畢業生流向資料管理</a:t>
                      </a:r>
                      <a:endParaRPr lang="zh-TW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□畢業生流向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調查統計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上傳</a:t>
                      </a:r>
                      <a:r>
                        <a:rPr 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教育部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學生基本資料庫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調整職涯輔導策略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□雇主滿意度調查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□雇主滿意度調查作業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□雇主滿意度調查報告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1049</TotalTime>
  <Words>764</Words>
  <Application>Microsoft Office PowerPoint</Application>
  <PresentationFormat>如螢幕大小 (16:9)</PresentationFormat>
  <Paragraphs>129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Arial</vt:lpstr>
      <vt:lpstr>新細明體</vt:lpstr>
      <vt:lpstr>Calibri</vt:lpstr>
      <vt:lpstr>華康竹風體W4</vt:lpstr>
      <vt:lpstr>華康正顏楷體W5</vt:lpstr>
      <vt:lpstr>Times New Roman</vt:lpstr>
      <vt:lpstr>華康布丁體</vt:lpstr>
      <vt:lpstr>標楷體</vt:lpstr>
      <vt:lpstr>140</vt:lpstr>
      <vt:lpstr>WWHD專案－職涯輔導計畫藍圖 【階段任務】</vt:lpstr>
      <vt:lpstr>職涯發展任務及目標</vt:lpstr>
      <vt:lpstr>職涯發展任務及目標</vt:lpstr>
      <vt:lpstr>WWHD專案－職涯輔導計畫藍圖 【發展目標】</vt:lpstr>
      <vt:lpstr>大一 職涯探索  </vt:lpstr>
      <vt:lpstr>大二 職涯定向  </vt:lpstr>
      <vt:lpstr>大三 職場體驗 </vt:lpstr>
      <vt:lpstr>大四 職涯整備  </vt:lpstr>
      <vt:lpstr>畢業校友 職涯追蹤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YPU-N111</dc:creator>
  <cp:lastModifiedBy>YPU-N112</cp:lastModifiedBy>
  <cp:revision>47</cp:revision>
  <cp:lastPrinted>2016-10-06T03:38:05Z</cp:lastPrinted>
  <dcterms:created xsi:type="dcterms:W3CDTF">2016-04-12T01:54:00Z</dcterms:created>
  <dcterms:modified xsi:type="dcterms:W3CDTF">2017-09-15T03:03:31Z</dcterms:modified>
</cp:coreProperties>
</file>